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5" r:id="rId1"/>
  </p:sldMasterIdLst>
  <p:notesMasterIdLst>
    <p:notesMasterId r:id="rId23"/>
  </p:notes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Rubik" pitchFamily="2" charset="-79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8" d="100"/>
          <a:sy n="158" d="100"/>
        </p:scale>
        <p:origin x="364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8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e07ac60c3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e07ac60c35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5" name="Google Shape;205;g1e07ac60c35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f8285a04fe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7" name="Google Shape;217;g1f8285a04f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e08ac0b450_0_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4" name="Google Shape;224;g1e08ac0b450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1" name="Google Shape;2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f62578bde7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g1f62578bde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f62578bde7_1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4" name="Google Shape;244;g1f62578bde7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f62578bde7_1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g1f62578bde7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f62578bde7_1_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g1f62578bde7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cd7ac01ba9_0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g1cd7ac01ba9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cd7ac01ba9_0_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0" name="Google Shape;270;g1cd7ac01ba9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e08ac0b45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6" name="Google Shape;276;g1e08ac0b45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cd7ac01ba9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1cd7ac01ba9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4" name="Google Shape;284;g1cd7ac01ba9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f72bf65251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f72bf65251_0_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g1f72bf65251_0_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cd7ac01ba9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cd7ac01ba9_0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g1cd7ac01ba9_0_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e08ac0b450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g1e08ac0b450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e08ac0b450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e08ac0b450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8" name="Google Shape;178;g1e08ac0b450_0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e07ac60c3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e07ac60c3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g1e07ac60c35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e07ac60c35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1e07ac60c35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g1e07ac60c35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PY_Title Slide">
  <p:cSld name="1_COPY_Title Slid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235121" cy="6878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 descr="Social Mission Alliance, Transforming Health Professions Educa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6400" y="127000"/>
            <a:ext cx="4673601" cy="4673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 descr="Fitzhugh Mullan Institute for Health Workforce Equity, The George Washington University 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3600" y="5664200"/>
            <a:ext cx="2252907" cy="9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qua">
  <p:cSld name="Aqua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5040758" y="-314578"/>
            <a:ext cx="2110482" cy="12234673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1" name="Google Shape;61;p14" descr="Social Mission Allia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27134" y="0"/>
            <a:ext cx="3064867" cy="1468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iwinkle">
  <p:cSld name="Periwinkl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5044438" y="-308067"/>
            <a:ext cx="2103121" cy="12229012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5" name="Google Shape;65;p15" descr="Social Mission Allia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27134" y="0"/>
            <a:ext cx="3064867" cy="1468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ange">
  <p:cSld name="Orang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8" name="Google Shape;68;p16" descr="Social Mission Allia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27134" y="0"/>
            <a:ext cx="3064867" cy="1468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5062095" y="-314579"/>
            <a:ext cx="2110484" cy="12234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ocialmission.or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esalsberg@gwu.edu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cialmission.org" TargetMode="External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linkedin.com/company/social-mission-alliance/" TargetMode="External"/><Relationship Id="rId5" Type="http://schemas.openxmlformats.org/officeDocument/2006/relationships/image" Target="../media/image30.png"/><Relationship Id="rId4" Type="http://schemas.openxmlformats.org/officeDocument/2006/relationships/hyperlink" Target="https://twitter.com/SocialMission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image" Target="../media/image19.jpg"/><Relationship Id="rId18" Type="http://schemas.openxmlformats.org/officeDocument/2006/relationships/image" Target="../media/image24.jpg"/><Relationship Id="rId3" Type="http://schemas.openxmlformats.org/officeDocument/2006/relationships/image" Target="../media/image8.jpg"/><Relationship Id="rId7" Type="http://schemas.openxmlformats.org/officeDocument/2006/relationships/image" Target="../media/image13.jpg"/><Relationship Id="rId12" Type="http://schemas.openxmlformats.org/officeDocument/2006/relationships/image" Target="../media/image18.jpg"/><Relationship Id="rId17" Type="http://schemas.openxmlformats.org/officeDocument/2006/relationships/image" Target="../media/image23.jp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jpg"/><Relationship Id="rId11" Type="http://schemas.openxmlformats.org/officeDocument/2006/relationships/image" Target="../media/image17.jpg"/><Relationship Id="rId5" Type="http://schemas.openxmlformats.org/officeDocument/2006/relationships/image" Target="../media/image11.jpg"/><Relationship Id="rId15" Type="http://schemas.openxmlformats.org/officeDocument/2006/relationships/image" Target="../media/image21.jpg"/><Relationship Id="rId10" Type="http://schemas.openxmlformats.org/officeDocument/2006/relationships/image" Target="../media/image16.jpg"/><Relationship Id="rId19" Type="http://schemas.openxmlformats.org/officeDocument/2006/relationships/image" Target="../media/image25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Relationship Id="rId14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/>
          <p:nvPr/>
        </p:nvSpPr>
        <p:spPr>
          <a:xfrm>
            <a:off x="8250866" y="864782"/>
            <a:ext cx="18473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9"/>
          <p:cNvSpPr txBox="1"/>
          <p:nvPr/>
        </p:nvSpPr>
        <p:spPr>
          <a:xfrm>
            <a:off x="4924694" y="1700526"/>
            <a:ext cx="66102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00068"/>
                </a:solidFill>
                <a:latin typeface="Rubik"/>
                <a:ea typeface="Rubik"/>
                <a:cs typeface="Rubik"/>
                <a:sym typeface="Rubik"/>
              </a:rPr>
              <a:t>State of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00068"/>
                </a:solidFill>
                <a:latin typeface="Rubik"/>
                <a:ea typeface="Rubik"/>
                <a:cs typeface="Rubik"/>
                <a:sym typeface="Rubik"/>
              </a:rPr>
              <a:t>Social Mission Alliance</a:t>
            </a:r>
            <a:endParaRPr sz="4800">
              <a:solidFill>
                <a:srgbClr val="000068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4" name="Google Shape;84;p19"/>
          <p:cNvSpPr txBox="1"/>
          <p:nvPr/>
        </p:nvSpPr>
        <p:spPr>
          <a:xfrm>
            <a:off x="5816047" y="3362206"/>
            <a:ext cx="482737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68"/>
                </a:solidFill>
                <a:latin typeface="Rubik"/>
                <a:ea typeface="Rubik"/>
                <a:cs typeface="Rubik"/>
                <a:sym typeface="Rubik"/>
              </a:rPr>
              <a:t>January 19, 4pm EST</a:t>
            </a:r>
            <a:endParaRPr sz="3600">
              <a:solidFill>
                <a:srgbClr val="00006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3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30"/>
          <p:cNvSpPr txBox="1"/>
          <p:nvPr/>
        </p:nvSpPr>
        <p:spPr>
          <a:xfrm>
            <a:off x="384825" y="365100"/>
            <a:ext cx="9713400" cy="63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68"/>
                </a:solidFill>
                <a:latin typeface="Rubik"/>
                <a:ea typeface="Rubik"/>
                <a:cs typeface="Rubik"/>
                <a:sym typeface="Rubik"/>
              </a:rPr>
              <a:t>Research Advisory Committee</a:t>
            </a:r>
            <a:endParaRPr sz="3000">
              <a:solidFill>
                <a:srgbClr val="000068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000068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 b="1">
                <a:solidFill>
                  <a:srgbClr val="000068"/>
                </a:solidFill>
                <a:latin typeface="Rubik"/>
                <a:ea typeface="Rubik"/>
                <a:cs typeface="Rubik"/>
                <a:sym typeface="Rubik"/>
              </a:rPr>
              <a:t>Committee Aim: </a:t>
            </a:r>
            <a:r>
              <a:rPr lang="en-US" sz="1900">
                <a:solidFill>
                  <a:srgbClr val="000068"/>
                </a:solidFill>
                <a:latin typeface="Rubik"/>
                <a:ea typeface="Rubik"/>
                <a:cs typeface="Rubik"/>
                <a:sym typeface="Rubik"/>
              </a:rPr>
              <a:t>To advance social mission research by organizing the research community and engaging key stakeholders in social mission research activities</a:t>
            </a:r>
            <a:endParaRPr sz="1900">
              <a:solidFill>
                <a:srgbClr val="000068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000068"/>
                </a:solidFill>
                <a:latin typeface="Rubik"/>
                <a:ea typeface="Rubik"/>
                <a:cs typeface="Rubik"/>
                <a:sym typeface="Rubik"/>
              </a:rPr>
              <a:t>Currently </a:t>
            </a:r>
            <a:r>
              <a:rPr lang="en-US" sz="1900" b="1">
                <a:solidFill>
                  <a:srgbClr val="000068"/>
                </a:solidFill>
                <a:latin typeface="Rubik"/>
                <a:ea typeface="Rubik"/>
                <a:cs typeface="Rubik"/>
                <a:sym typeface="Rubik"/>
              </a:rPr>
              <a:t>15 members</a:t>
            </a:r>
            <a:r>
              <a:rPr lang="en-US" sz="1900">
                <a:solidFill>
                  <a:srgbClr val="000068"/>
                </a:solidFill>
                <a:latin typeface="Rubik"/>
                <a:ea typeface="Rubik"/>
                <a:cs typeface="Rubik"/>
                <a:sym typeface="Rubik"/>
              </a:rPr>
              <a:t> (researchers, practitioners, students) representing </a:t>
            </a:r>
            <a:r>
              <a:rPr lang="en-US" sz="1900" b="1">
                <a:solidFill>
                  <a:srgbClr val="000068"/>
                </a:solidFill>
                <a:latin typeface="Rubik"/>
                <a:ea typeface="Rubik"/>
                <a:cs typeface="Rubik"/>
                <a:sym typeface="Rubik"/>
              </a:rPr>
              <a:t>7 institutions</a:t>
            </a:r>
            <a:r>
              <a:rPr lang="en-US" sz="1900">
                <a:solidFill>
                  <a:srgbClr val="000068"/>
                </a:solidFill>
                <a:latin typeface="Rubik"/>
                <a:ea typeface="Rubik"/>
                <a:cs typeface="Rubik"/>
                <a:sym typeface="Rubik"/>
              </a:rPr>
              <a:t> and </a:t>
            </a:r>
            <a:r>
              <a:rPr lang="en-US" sz="1900" b="1">
                <a:solidFill>
                  <a:srgbClr val="000068"/>
                </a:solidFill>
                <a:latin typeface="Rubik"/>
                <a:ea typeface="Rubik"/>
                <a:cs typeface="Rubik"/>
                <a:sym typeface="Rubik"/>
              </a:rPr>
              <a:t>multiple disciplines</a:t>
            </a:r>
            <a:r>
              <a:rPr lang="en-US" sz="1900">
                <a:solidFill>
                  <a:srgbClr val="000068"/>
                </a:solidFill>
                <a:latin typeface="Rubik"/>
                <a:ea typeface="Rubik"/>
                <a:cs typeface="Rubik"/>
                <a:sym typeface="Rubik"/>
              </a:rPr>
              <a:t> (nursing, medicine, public health, anthropology, health services research, and more…)</a:t>
            </a:r>
            <a:endParaRPr sz="1900">
              <a:solidFill>
                <a:srgbClr val="000068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000068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000068"/>
                </a:solidFill>
                <a:latin typeface="Rubik"/>
                <a:ea typeface="Rubik"/>
                <a:cs typeface="Rubik"/>
                <a:sym typeface="Rubik"/>
              </a:rPr>
              <a:t>Current and Planned Activities:</a:t>
            </a:r>
            <a:endParaRPr sz="1900">
              <a:solidFill>
                <a:srgbClr val="000068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00068"/>
              </a:buClr>
              <a:buSzPts val="1900"/>
              <a:buFont typeface="Rubik"/>
              <a:buChar char="●"/>
            </a:pPr>
            <a:r>
              <a:rPr lang="en-US" sz="1900">
                <a:solidFill>
                  <a:srgbClr val="000068"/>
                </a:solidFill>
                <a:latin typeface="Rubik"/>
                <a:ea typeface="Rubik"/>
                <a:cs typeface="Rubik"/>
                <a:sym typeface="Rubik"/>
              </a:rPr>
              <a:t>Social Mission Theory of Change</a:t>
            </a:r>
            <a:endParaRPr sz="1900">
              <a:solidFill>
                <a:srgbClr val="000068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00068"/>
              </a:buClr>
              <a:buSzPts val="1900"/>
              <a:buFont typeface="Rubik"/>
              <a:buChar char="●"/>
            </a:pPr>
            <a:r>
              <a:rPr lang="en-US" sz="1900">
                <a:solidFill>
                  <a:srgbClr val="000068"/>
                </a:solidFill>
                <a:latin typeface="Rubik"/>
                <a:ea typeface="Rubik"/>
                <a:cs typeface="Rubik"/>
                <a:sym typeface="Rubik"/>
              </a:rPr>
              <a:t>Social Mission Research Agenda</a:t>
            </a:r>
            <a:endParaRPr sz="1900">
              <a:solidFill>
                <a:srgbClr val="000068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00068"/>
              </a:buClr>
              <a:buSzPts val="1900"/>
              <a:buFont typeface="Rubik"/>
              <a:buChar char="●"/>
            </a:pPr>
            <a:r>
              <a:rPr lang="en-US" sz="1900">
                <a:solidFill>
                  <a:srgbClr val="000068"/>
                </a:solidFill>
                <a:latin typeface="Rubik"/>
                <a:ea typeface="Rubik"/>
                <a:cs typeface="Rubik"/>
                <a:sym typeface="Rubik"/>
              </a:rPr>
              <a:t>Convenings</a:t>
            </a:r>
            <a:endParaRPr sz="1900">
              <a:solidFill>
                <a:srgbClr val="000068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00068"/>
              </a:buClr>
              <a:buSzPts val="1900"/>
              <a:buFont typeface="Rubik"/>
              <a:buChar char="●"/>
            </a:pPr>
            <a:r>
              <a:rPr lang="en-US" sz="1900">
                <a:solidFill>
                  <a:srgbClr val="000068"/>
                </a:solidFill>
                <a:latin typeface="Rubik"/>
                <a:ea typeface="Rubik"/>
                <a:cs typeface="Rubik"/>
                <a:sym typeface="Rubik"/>
              </a:rPr>
              <a:t>Mentorship</a:t>
            </a:r>
            <a:endParaRPr sz="1900">
              <a:solidFill>
                <a:srgbClr val="000068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00068"/>
              </a:buClr>
              <a:buSzPts val="1900"/>
              <a:buFont typeface="Rubik"/>
              <a:buChar char="●"/>
            </a:pPr>
            <a:r>
              <a:rPr lang="en-US" sz="1900">
                <a:solidFill>
                  <a:srgbClr val="000068"/>
                </a:solidFill>
                <a:latin typeface="Rubik"/>
                <a:ea typeface="Rubik"/>
                <a:cs typeface="Rubik"/>
                <a:sym typeface="Rubik"/>
              </a:rPr>
              <a:t>highlight and share faculty, resident, and student research</a:t>
            </a:r>
            <a:endParaRPr sz="1900">
              <a:solidFill>
                <a:srgbClr val="000068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000068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000068"/>
                </a:solidFill>
                <a:latin typeface="Rubik"/>
                <a:ea typeface="Rubik"/>
                <a:cs typeface="Rubik"/>
                <a:sym typeface="Rubik"/>
              </a:rPr>
              <a:t>Ways to get involved:</a:t>
            </a:r>
            <a:endParaRPr sz="1900">
              <a:solidFill>
                <a:srgbClr val="000068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00068"/>
              </a:buClr>
              <a:buSzPts val="1900"/>
              <a:buFont typeface="Rubik"/>
              <a:buChar char="●"/>
            </a:pPr>
            <a:r>
              <a:rPr lang="en-US" sz="1900">
                <a:solidFill>
                  <a:srgbClr val="000068"/>
                </a:solidFill>
                <a:latin typeface="Rubik"/>
                <a:ea typeface="Rubik"/>
                <a:cs typeface="Rubik"/>
                <a:sym typeface="Rubik"/>
              </a:rPr>
              <a:t>Share your social mission research or research ideas</a:t>
            </a:r>
            <a:endParaRPr sz="1900">
              <a:solidFill>
                <a:srgbClr val="000068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00068"/>
              </a:buClr>
              <a:buSzPts val="1900"/>
              <a:buFont typeface="Rubik"/>
              <a:buChar char="●"/>
            </a:pPr>
            <a:r>
              <a:rPr lang="en-US" sz="1900" b="1">
                <a:solidFill>
                  <a:srgbClr val="000068"/>
                </a:solidFill>
                <a:latin typeface="Rubik"/>
                <a:ea typeface="Rubik"/>
                <a:cs typeface="Rubik"/>
                <a:sym typeface="Rubik"/>
              </a:rPr>
              <a:t>JOIN</a:t>
            </a:r>
            <a:r>
              <a:rPr lang="en-US" sz="1900">
                <a:solidFill>
                  <a:srgbClr val="000068"/>
                </a:solidFill>
                <a:latin typeface="Rubik"/>
                <a:ea typeface="Rubik"/>
                <a:cs typeface="Rubik"/>
                <a:sym typeface="Rubik"/>
              </a:rPr>
              <a:t> the committee! </a:t>
            </a:r>
            <a:endParaRPr sz="1900">
              <a:solidFill>
                <a:srgbClr val="000068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000068"/>
                </a:solidFill>
                <a:latin typeface="Rubik"/>
                <a:ea typeface="Rubik"/>
                <a:cs typeface="Rubik"/>
                <a:sym typeface="Rubik"/>
              </a:rPr>
              <a:t>Email Meg: mgpickel@gmail.com</a:t>
            </a:r>
            <a:endParaRPr sz="1900">
              <a:solidFill>
                <a:srgbClr val="000068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220" name="Google Shape;220;p32"/>
          <p:cNvSpPr txBox="1"/>
          <p:nvPr/>
        </p:nvSpPr>
        <p:spPr>
          <a:xfrm>
            <a:off x="1057650" y="2598000"/>
            <a:ext cx="101583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00068"/>
                </a:solidFill>
                <a:latin typeface="Rubik"/>
                <a:ea typeface="Rubik"/>
                <a:cs typeface="Rubik"/>
                <a:sym typeface="Rubik"/>
              </a:rPr>
              <a:t>Conferences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21" name="Google Shape;221;p32"/>
          <p:cNvSpPr txBox="1"/>
          <p:nvPr/>
        </p:nvSpPr>
        <p:spPr>
          <a:xfrm>
            <a:off x="2302900" y="3429000"/>
            <a:ext cx="77724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i="1">
                <a:solidFill>
                  <a:srgbClr val="000068"/>
                </a:solidFill>
                <a:latin typeface="Rubik"/>
                <a:ea typeface="Rubik"/>
                <a:cs typeface="Rubik"/>
                <a:sym typeface="Rubik"/>
              </a:rPr>
              <a:t>Jamar Slocum, MD, MBA, MPH</a:t>
            </a:r>
            <a:endParaRPr sz="4000" i="1">
              <a:solidFill>
                <a:srgbClr val="00006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rgbClr val="000068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3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33"/>
          <p:cNvSpPr txBox="1"/>
          <p:nvPr/>
        </p:nvSpPr>
        <p:spPr>
          <a:xfrm>
            <a:off x="2481524" y="2598000"/>
            <a:ext cx="7449900" cy="30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solidFill>
                  <a:srgbClr val="000068"/>
                </a:solidFill>
                <a:latin typeface="Rubik"/>
                <a:ea typeface="Rubik"/>
                <a:cs typeface="Rubik"/>
                <a:sym typeface="Rubik"/>
              </a:rPr>
              <a:t>Opportunities to get involved with the Spring 2024 Conference, contact:</a:t>
            </a:r>
            <a:endParaRPr sz="3900">
              <a:solidFill>
                <a:srgbClr val="000068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900">
              <a:solidFill>
                <a:srgbClr val="000068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solidFill>
                  <a:srgbClr val="000068"/>
                </a:solidFill>
                <a:latin typeface="Rubik"/>
                <a:ea typeface="Rubik"/>
                <a:cs typeface="Rubik"/>
                <a:sym typeface="Rubik"/>
              </a:rPr>
              <a:t>info@socialmission.org</a:t>
            </a:r>
            <a:endParaRPr sz="5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228" name="Google Shape;22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201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234" name="Google Shape;234;p34"/>
          <p:cNvSpPr txBox="1"/>
          <p:nvPr/>
        </p:nvSpPr>
        <p:spPr>
          <a:xfrm>
            <a:off x="1057650" y="2598000"/>
            <a:ext cx="101583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00068"/>
                </a:solidFill>
                <a:latin typeface="Rubik"/>
                <a:ea typeface="Rubik"/>
                <a:cs typeface="Rubik"/>
                <a:sym typeface="Rubik"/>
              </a:rPr>
              <a:t>Advocacy Advisory Council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35" name="Google Shape;235;p34"/>
          <p:cNvSpPr txBox="1"/>
          <p:nvPr/>
        </p:nvSpPr>
        <p:spPr>
          <a:xfrm>
            <a:off x="3429375" y="3429000"/>
            <a:ext cx="4914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0068"/>
                </a:solidFill>
                <a:latin typeface="Rubik"/>
                <a:ea typeface="Rubik"/>
                <a:cs typeface="Rubik"/>
                <a:sym typeface="Rubik"/>
              </a:rPr>
              <a:t>Robert Rock, MD</a:t>
            </a:r>
            <a:endParaRPr sz="4000">
              <a:solidFill>
                <a:srgbClr val="000068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3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35"/>
          <p:cNvSpPr txBox="1"/>
          <p:nvPr/>
        </p:nvSpPr>
        <p:spPr>
          <a:xfrm>
            <a:off x="384825" y="365100"/>
            <a:ext cx="11619300" cy="54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rgbClr val="000068"/>
                </a:solidFill>
                <a:latin typeface="Rubik"/>
                <a:ea typeface="Rubik"/>
                <a:cs typeface="Rubik"/>
                <a:sym typeface="Rubik"/>
              </a:rPr>
              <a:t>Advocacy Advisory Council</a:t>
            </a:r>
            <a:endParaRPr sz="3700">
              <a:solidFill>
                <a:srgbClr val="000068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000068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000068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000068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b="1">
                <a:solidFill>
                  <a:srgbClr val="000068"/>
                </a:solidFill>
                <a:latin typeface="Rubik"/>
                <a:ea typeface="Rubik"/>
                <a:cs typeface="Rubik"/>
                <a:sym typeface="Rubik"/>
              </a:rPr>
              <a:t>Strategic Goal: </a:t>
            </a:r>
            <a:r>
              <a:rPr lang="en-US" sz="2600">
                <a:solidFill>
                  <a:srgbClr val="000068"/>
                </a:solidFill>
                <a:latin typeface="Rubik"/>
                <a:ea typeface="Rubik"/>
                <a:cs typeface="Rubik"/>
                <a:sym typeface="Rubik"/>
              </a:rPr>
              <a:t>leverage the extensive research expertise and professional relationships for advocacy in the area of social mission</a:t>
            </a:r>
            <a:endParaRPr sz="2600">
              <a:solidFill>
                <a:srgbClr val="000068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00">
              <a:solidFill>
                <a:srgbClr val="000068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000068"/>
                </a:solidFill>
                <a:latin typeface="Rubik"/>
                <a:ea typeface="Rubik"/>
                <a:cs typeface="Rubik"/>
                <a:sym typeface="Rubik"/>
              </a:rPr>
              <a:t>Advocacy Goals:</a:t>
            </a:r>
            <a:endParaRPr sz="2600">
              <a:solidFill>
                <a:srgbClr val="000068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000068"/>
              </a:buClr>
              <a:buSzPts val="2600"/>
              <a:buFont typeface="Rubik"/>
              <a:buChar char="●"/>
            </a:pPr>
            <a:r>
              <a:rPr lang="en-US" sz="2600">
                <a:solidFill>
                  <a:srgbClr val="000068"/>
                </a:solidFill>
                <a:latin typeface="Rubik"/>
                <a:ea typeface="Rubik"/>
                <a:cs typeface="Rubik"/>
                <a:sym typeface="Rubik"/>
              </a:rPr>
              <a:t>Diversifying the healthcare workforce </a:t>
            </a:r>
            <a:endParaRPr sz="2600">
              <a:solidFill>
                <a:srgbClr val="000068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000068"/>
              </a:buClr>
              <a:buSzPts val="2600"/>
              <a:buFont typeface="Rubik"/>
              <a:buChar char="●"/>
            </a:pPr>
            <a:r>
              <a:rPr lang="en-US" sz="2600">
                <a:solidFill>
                  <a:srgbClr val="000068"/>
                </a:solidFill>
                <a:latin typeface="Rubik"/>
                <a:ea typeface="Rubik"/>
                <a:cs typeface="Rubik"/>
                <a:sym typeface="Rubik"/>
              </a:rPr>
              <a:t>Infusing social mission in health professional training accreditation criteria </a:t>
            </a:r>
            <a:endParaRPr sz="2600">
              <a:solidFill>
                <a:srgbClr val="000068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rgbClr val="000068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3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36"/>
          <p:cNvSpPr txBox="1"/>
          <p:nvPr/>
        </p:nvSpPr>
        <p:spPr>
          <a:xfrm>
            <a:off x="384825" y="666425"/>
            <a:ext cx="5099400" cy="46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68"/>
                </a:solidFill>
                <a:latin typeface="Rubik"/>
                <a:ea typeface="Rubik"/>
                <a:cs typeface="Rubik"/>
                <a:sym typeface="Rubik"/>
              </a:rPr>
              <a:t>Advocacy Advisory Council</a:t>
            </a:r>
            <a:endParaRPr sz="3000">
              <a:solidFill>
                <a:srgbClr val="000068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000068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000068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 b="1">
                <a:solidFill>
                  <a:srgbClr val="000068"/>
                </a:solidFill>
                <a:latin typeface="Rubik"/>
                <a:ea typeface="Rubik"/>
                <a:cs typeface="Rubik"/>
                <a:sym typeface="Rubik"/>
              </a:rPr>
              <a:t>The Advocacy Advisory Committee: </a:t>
            </a:r>
            <a:r>
              <a:rPr lang="en-US" sz="1900">
                <a:solidFill>
                  <a:srgbClr val="000068"/>
                </a:solidFill>
                <a:latin typeface="Rubik"/>
                <a:ea typeface="Rubik"/>
                <a:cs typeface="Rubik"/>
                <a:sym typeface="Rubik"/>
              </a:rPr>
              <a:t>a group assembled to guide SMA in the first steps of achieving this strategic goal</a:t>
            </a:r>
            <a:endParaRPr sz="1900">
              <a:solidFill>
                <a:srgbClr val="000068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>
                <a:solidFill>
                  <a:srgbClr val="000068"/>
                </a:solidFill>
                <a:latin typeface="Rubik"/>
                <a:ea typeface="Rubik"/>
                <a:cs typeface="Rubik"/>
                <a:sym typeface="Rubik"/>
              </a:rPr>
              <a:t>To put our best foot forward not only with formulating our advocacy platform, but establishing a blueprint of how to do with work in a way that is equitable and inclusive. </a:t>
            </a:r>
            <a:endParaRPr sz="1900">
              <a:solidFill>
                <a:srgbClr val="000068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900">
              <a:solidFill>
                <a:srgbClr val="000068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248" name="Google Shape;248;p36" title="Headshots of six members of advocacy advisory committe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3250" y="1237150"/>
            <a:ext cx="6402977" cy="5552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3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37"/>
          <p:cNvSpPr txBox="1"/>
          <p:nvPr/>
        </p:nvSpPr>
        <p:spPr>
          <a:xfrm>
            <a:off x="384825" y="618225"/>
            <a:ext cx="10764000" cy="46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68"/>
                </a:solidFill>
                <a:latin typeface="Rubik"/>
                <a:ea typeface="Rubik"/>
                <a:cs typeface="Rubik"/>
                <a:sym typeface="Rubik"/>
              </a:rPr>
              <a:t>Advocacy Advisory Council</a:t>
            </a:r>
            <a:endParaRPr sz="3000">
              <a:solidFill>
                <a:srgbClr val="000068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000068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000068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000068"/>
              </a:buClr>
              <a:buSzPts val="2500"/>
              <a:buFont typeface="Rubik"/>
              <a:buChar char="●"/>
            </a:pPr>
            <a:r>
              <a:rPr lang="en-US" sz="2500">
                <a:solidFill>
                  <a:srgbClr val="000068"/>
                </a:solidFill>
                <a:latin typeface="Rubik"/>
                <a:ea typeface="Rubik"/>
                <a:cs typeface="Rubik"/>
                <a:sym typeface="Rubik"/>
              </a:rPr>
              <a:t>Exploring how to engage with non-traditional partners in forming advocacy coalitions around these issues </a:t>
            </a:r>
            <a:endParaRPr sz="2500">
              <a:solidFill>
                <a:srgbClr val="000068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000068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000068"/>
              </a:buClr>
              <a:buSzPts val="2500"/>
              <a:buFont typeface="Rubik"/>
              <a:buChar char="●"/>
            </a:pPr>
            <a:r>
              <a:rPr lang="en-US" sz="2500">
                <a:solidFill>
                  <a:srgbClr val="000068"/>
                </a:solidFill>
                <a:latin typeface="Rubik"/>
                <a:ea typeface="Rubik"/>
                <a:cs typeface="Rubik"/>
                <a:sym typeface="Rubik"/>
              </a:rPr>
              <a:t>Developing media strategies that translate research into impactful messages that reach the widest audience </a:t>
            </a:r>
            <a:endParaRPr sz="2500">
              <a:solidFill>
                <a:srgbClr val="000068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000068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000068"/>
              </a:buClr>
              <a:buSzPts val="2500"/>
              <a:buFont typeface="Rubik"/>
              <a:buChar char="●"/>
            </a:pPr>
            <a:r>
              <a:rPr lang="en-US" sz="2500">
                <a:solidFill>
                  <a:srgbClr val="000068"/>
                </a:solidFill>
                <a:latin typeface="Rubik"/>
                <a:ea typeface="Rubik"/>
                <a:cs typeface="Rubik"/>
                <a:sym typeface="Rubik"/>
              </a:rPr>
              <a:t>Highlighting the work of groups advancing health equity as a means to tangibly display what social mission looks like  </a:t>
            </a:r>
            <a:endParaRPr sz="2500">
              <a:solidFill>
                <a:srgbClr val="000068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000068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3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38"/>
          <p:cNvSpPr txBox="1"/>
          <p:nvPr/>
        </p:nvSpPr>
        <p:spPr>
          <a:xfrm>
            <a:off x="384825" y="618225"/>
            <a:ext cx="10764000" cy="48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68"/>
                </a:solidFill>
                <a:latin typeface="Rubik"/>
                <a:ea typeface="Rubik"/>
                <a:cs typeface="Rubik"/>
                <a:sym typeface="Rubik"/>
              </a:rPr>
              <a:t>Advocacy Advisory Council</a:t>
            </a:r>
            <a:endParaRPr sz="3000">
              <a:solidFill>
                <a:srgbClr val="000068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000068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000068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000068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000068"/>
              </a:buClr>
              <a:buSzPts val="2500"/>
              <a:buFont typeface="Rubik"/>
              <a:buChar char="●"/>
            </a:pPr>
            <a:r>
              <a:rPr lang="en-US" sz="2500">
                <a:solidFill>
                  <a:srgbClr val="000068"/>
                </a:solidFill>
                <a:latin typeface="Rubik"/>
                <a:ea typeface="Rubik"/>
                <a:cs typeface="Rubik"/>
                <a:sym typeface="Rubik"/>
              </a:rPr>
              <a:t>If interested in taking part of advocacy efforts with SMA, please reach out to Robert Rock and Raashmi Krishnasamy at  </a:t>
            </a:r>
            <a:r>
              <a:rPr lang="en-US" sz="2500" u="sng">
                <a:solidFill>
                  <a:schemeClr val="hlink"/>
                </a:solidFill>
                <a:latin typeface="Rubik"/>
                <a:ea typeface="Rubik"/>
                <a:cs typeface="Rubik"/>
                <a:sym typeface="Rubik"/>
                <a:hlinkClick r:id="rId3"/>
              </a:rPr>
              <a:t>info@socialmission.org</a:t>
            </a:r>
            <a:endParaRPr sz="2500">
              <a:solidFill>
                <a:srgbClr val="000068"/>
              </a:solidFill>
              <a:latin typeface="Rubik"/>
              <a:ea typeface="Rubik"/>
              <a:cs typeface="Rubik"/>
              <a:sym typeface="Rubik"/>
            </a:endParaRPr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Clr>
                <a:srgbClr val="000068"/>
              </a:buClr>
              <a:buSzPts val="2500"/>
              <a:buFont typeface="Rubik"/>
              <a:buChar char="○"/>
            </a:pPr>
            <a:r>
              <a:rPr lang="en-US" sz="2500">
                <a:solidFill>
                  <a:srgbClr val="000068"/>
                </a:solidFill>
                <a:latin typeface="Rubik"/>
                <a:ea typeface="Rubik"/>
                <a:cs typeface="Rubik"/>
                <a:sym typeface="Rubik"/>
              </a:rPr>
              <a:t>Include “Advocacy Advisory Council” in the subject line.</a:t>
            </a:r>
            <a:endParaRPr sz="2500">
              <a:solidFill>
                <a:srgbClr val="000068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000068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000068"/>
              </a:buClr>
              <a:buSzPts val="2500"/>
              <a:buFont typeface="Rubik"/>
              <a:buChar char="●"/>
            </a:pPr>
            <a:r>
              <a:rPr lang="en-US" sz="2500">
                <a:solidFill>
                  <a:srgbClr val="000068"/>
                </a:solidFill>
                <a:latin typeface="Rubik"/>
                <a:ea typeface="Rubik"/>
                <a:cs typeface="Rubik"/>
                <a:sym typeface="Rubik"/>
              </a:rPr>
              <a:t>Structured opportunities to get involved will be forthcoming </a:t>
            </a:r>
            <a:endParaRPr sz="2500">
              <a:solidFill>
                <a:srgbClr val="000068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000068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000068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000068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266" name="Google Shape;266;p39"/>
          <p:cNvSpPr txBox="1"/>
          <p:nvPr/>
        </p:nvSpPr>
        <p:spPr>
          <a:xfrm>
            <a:off x="1029075" y="2598000"/>
            <a:ext cx="101013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00068"/>
                </a:solidFill>
                <a:latin typeface="Rubik"/>
                <a:ea typeface="Rubik"/>
                <a:cs typeface="Rubik"/>
                <a:sym typeface="Rubik"/>
              </a:rPr>
              <a:t>SCOTUS Decision &amp; Role of SMA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67" name="Google Shape;267;p39"/>
          <p:cNvSpPr txBox="1"/>
          <p:nvPr/>
        </p:nvSpPr>
        <p:spPr>
          <a:xfrm>
            <a:off x="2085975" y="3429000"/>
            <a:ext cx="8582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0068"/>
                </a:solidFill>
                <a:latin typeface="Rubik"/>
                <a:ea typeface="Rubik"/>
                <a:cs typeface="Rubik"/>
                <a:sym typeface="Rubik"/>
              </a:rPr>
              <a:t>Edward Salsberg, MPA</a:t>
            </a:r>
            <a:endParaRPr sz="4000">
              <a:solidFill>
                <a:srgbClr val="00006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3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40"/>
          <p:cNvSpPr txBox="1"/>
          <p:nvPr/>
        </p:nvSpPr>
        <p:spPr>
          <a:xfrm>
            <a:off x="1029075" y="2598000"/>
            <a:ext cx="101013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00068"/>
                </a:solidFill>
                <a:latin typeface="Rubik"/>
                <a:ea typeface="Rubik"/>
                <a:cs typeface="Rubik"/>
                <a:sym typeface="Rubik"/>
              </a:rPr>
              <a:t>SCOTUS Call for Action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 sz="13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1"/>
          <p:cNvSpPr txBox="1"/>
          <p:nvPr/>
        </p:nvSpPr>
        <p:spPr>
          <a:xfrm>
            <a:off x="1620750" y="2383675"/>
            <a:ext cx="88155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00068"/>
                </a:solidFill>
                <a:latin typeface="Arial"/>
                <a:ea typeface="Arial"/>
                <a:cs typeface="Arial"/>
                <a:sym typeface="Arial"/>
              </a:rPr>
              <a:t>Welcome &amp; Introduction</a:t>
            </a:r>
            <a:endParaRPr/>
          </a:p>
        </p:txBody>
      </p:sp>
      <p:sp>
        <p:nvSpPr>
          <p:cNvPr id="97" name="Google Shape;97;p21"/>
          <p:cNvSpPr txBox="1"/>
          <p:nvPr/>
        </p:nvSpPr>
        <p:spPr>
          <a:xfrm>
            <a:off x="2270850" y="3214675"/>
            <a:ext cx="75153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68"/>
                </a:solidFill>
                <a:latin typeface="Rubik"/>
                <a:ea typeface="Rubik"/>
                <a:cs typeface="Rubik"/>
                <a:sym typeface="Rubik"/>
              </a:rPr>
              <a:t>Toyese Oyeyemi Jr., MPH, MCHES</a:t>
            </a:r>
            <a:endParaRPr sz="10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68"/>
                </a:solidFill>
                <a:latin typeface="Rubik"/>
                <a:ea typeface="Rubik"/>
                <a:cs typeface="Rubik"/>
                <a:sym typeface="Rubik"/>
              </a:rPr>
              <a:t> Executive Director</a:t>
            </a:r>
            <a:endParaRPr sz="3600">
              <a:solidFill>
                <a:srgbClr val="00006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201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13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41"/>
          <p:cNvSpPr txBox="1"/>
          <p:nvPr/>
        </p:nvSpPr>
        <p:spPr>
          <a:xfrm>
            <a:off x="127325" y="344200"/>
            <a:ext cx="9312900" cy="9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Preparing for and Responding to the </a:t>
            </a:r>
            <a:br>
              <a:rPr lang="en-US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Supreme Court Decision on Affirmative Action</a:t>
            </a:r>
            <a:endParaRPr sz="4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41"/>
          <p:cNvSpPr txBox="1"/>
          <p:nvPr/>
        </p:nvSpPr>
        <p:spPr>
          <a:xfrm>
            <a:off x="127325" y="1804700"/>
            <a:ext cx="11487300" cy="44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“If Affirmative Action Ends, College Admissions May Be Changed Forever”</a:t>
            </a: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New York Times 1/15/23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1041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are SMA members doing to prepare?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can the SMA do to prepare and respond?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are alternatives to affirmative action to increase diversity to reflect the population?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1041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n-US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SMA is establishing an </a:t>
            </a:r>
            <a:r>
              <a:rPr lang="en-US" sz="40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 hoc committee </a:t>
            </a:r>
            <a:r>
              <a:rPr lang="en-US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explore potential actions.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JOIN US! Contact: </a:t>
            </a:r>
            <a:r>
              <a:rPr lang="en-US" sz="2800" i="1" u="sng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esalsberg@gwu.edu</a:t>
            </a:r>
            <a:endParaRPr sz="2800"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SMA members are critical players!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1041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2"/>
          <p:cNvSpPr txBox="1"/>
          <p:nvPr/>
        </p:nvSpPr>
        <p:spPr>
          <a:xfrm>
            <a:off x="4580031" y="621553"/>
            <a:ext cx="65181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00068"/>
                </a:solidFill>
                <a:latin typeface="Rubik"/>
                <a:ea typeface="Rubik"/>
                <a:cs typeface="Rubik"/>
                <a:sym typeface="Rubik"/>
              </a:rPr>
              <a:t>Thank You!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87" name="Google Shape;287;p42"/>
          <p:cNvSpPr txBox="1"/>
          <p:nvPr/>
        </p:nvSpPr>
        <p:spPr>
          <a:xfrm>
            <a:off x="3341625" y="1619425"/>
            <a:ext cx="89949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0068"/>
                </a:solidFill>
                <a:latin typeface="Rubik"/>
                <a:ea typeface="Rubik"/>
                <a:cs typeface="Rubik"/>
                <a:sym typeface="Rubik"/>
              </a:rPr>
              <a:t>Join our movement: </a:t>
            </a:r>
            <a:endParaRPr sz="4000">
              <a:solidFill>
                <a:srgbClr val="000068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u="sng">
                <a:solidFill>
                  <a:schemeClr val="hlink"/>
                </a:solidFill>
                <a:latin typeface="Rubik"/>
                <a:ea typeface="Rubik"/>
                <a:cs typeface="Rubik"/>
                <a:sym typeface="Rubik"/>
                <a:hlinkClick r:id="rId3"/>
              </a:rPr>
              <a:t>www.socialmission.org</a:t>
            </a:r>
            <a:r>
              <a:rPr lang="en-US" sz="4000">
                <a:solidFill>
                  <a:srgbClr val="000068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endParaRPr sz="4000">
              <a:solidFill>
                <a:srgbClr val="000068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4000">
              <a:solidFill>
                <a:srgbClr val="000068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288" name="Google Shape;288;p42" title="Twitter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55338" y="3163025"/>
            <a:ext cx="1197424" cy="119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42" title="Linkedin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52750" y="3398936"/>
            <a:ext cx="725626" cy="725626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42"/>
          <p:cNvSpPr txBox="1"/>
          <p:nvPr/>
        </p:nvSpPr>
        <p:spPr>
          <a:xfrm>
            <a:off x="6005175" y="4405850"/>
            <a:ext cx="3667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68"/>
                </a:solidFill>
                <a:latin typeface="Rubik"/>
                <a:ea typeface="Rubik"/>
                <a:cs typeface="Rubik"/>
                <a:sym typeface="Rubik"/>
              </a:rPr>
              <a:t>Find us on </a:t>
            </a:r>
            <a:r>
              <a:rPr lang="en-US" sz="1800" u="sng">
                <a:solidFill>
                  <a:schemeClr val="hlink"/>
                </a:solidFill>
                <a:latin typeface="Rubik"/>
                <a:ea typeface="Rubik"/>
                <a:cs typeface="Rubik"/>
                <a:sym typeface="Rubik"/>
                <a:hlinkClick r:id="rId4"/>
              </a:rPr>
              <a:t>Twitter</a:t>
            </a:r>
            <a:r>
              <a:rPr lang="en-US" sz="1800">
                <a:solidFill>
                  <a:srgbClr val="000068"/>
                </a:solidFill>
                <a:latin typeface="Rubik"/>
                <a:ea typeface="Rubik"/>
                <a:cs typeface="Rubik"/>
                <a:sym typeface="Rubik"/>
              </a:rPr>
              <a:t> and </a:t>
            </a:r>
            <a:r>
              <a:rPr lang="en-US" sz="1800" u="sng">
                <a:solidFill>
                  <a:schemeClr val="hlink"/>
                </a:solidFill>
                <a:latin typeface="Rubik"/>
                <a:ea typeface="Rubik"/>
                <a:cs typeface="Rubik"/>
                <a:sym typeface="Rubik"/>
                <a:hlinkClick r:id="rId6"/>
              </a:rPr>
              <a:t>LinkedIn</a:t>
            </a:r>
            <a:endParaRPr sz="1800">
              <a:solidFill>
                <a:srgbClr val="00006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3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42076" y="0"/>
            <a:ext cx="1267615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3"/>
          <p:cNvSpPr txBox="1"/>
          <p:nvPr/>
        </p:nvSpPr>
        <p:spPr>
          <a:xfrm>
            <a:off x="11549800" y="6216425"/>
            <a:ext cx="642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150" y="0"/>
            <a:ext cx="12192000" cy="182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4"/>
          <p:cNvSpPr txBox="1"/>
          <p:nvPr/>
        </p:nvSpPr>
        <p:spPr>
          <a:xfrm>
            <a:off x="1720300" y="256900"/>
            <a:ext cx="33489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00068"/>
                </a:solidFill>
                <a:latin typeface="Rubik"/>
                <a:ea typeface="Rubik"/>
                <a:cs typeface="Rubik"/>
                <a:sym typeface="Rubik"/>
              </a:rPr>
              <a:t>SMA Team 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grpSp>
        <p:nvGrpSpPr>
          <p:cNvPr id="121" name="Google Shape;121;p24"/>
          <p:cNvGrpSpPr/>
          <p:nvPr/>
        </p:nvGrpSpPr>
        <p:grpSpPr>
          <a:xfrm>
            <a:off x="6250667" y="3046580"/>
            <a:ext cx="1713287" cy="1709600"/>
            <a:chOff x="444025" y="1149800"/>
            <a:chExt cx="1713287" cy="1709600"/>
          </a:xfrm>
        </p:grpSpPr>
        <p:pic>
          <p:nvPicPr>
            <p:cNvPr id="122" name="Google Shape;122;p24" title="Toyese Oyeyemi"/>
            <p:cNvPicPr preferRelativeResize="0"/>
            <p:nvPr/>
          </p:nvPicPr>
          <p:blipFill rotWithShape="1">
            <a:blip r:embed="rId4">
              <a:alphaModFix/>
            </a:blip>
            <a:srcRect b="13344"/>
            <a:stretch/>
          </p:blipFill>
          <p:spPr>
            <a:xfrm>
              <a:off x="493512" y="1149800"/>
              <a:ext cx="1663800" cy="15864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123" name="Google Shape;123;p24"/>
            <p:cNvSpPr txBox="1"/>
            <p:nvPr/>
          </p:nvSpPr>
          <p:spPr>
            <a:xfrm>
              <a:off x="444025" y="2551600"/>
              <a:ext cx="1696800" cy="307800"/>
            </a:xfrm>
            <a:prstGeom prst="rect">
              <a:avLst/>
            </a:prstGeom>
            <a:solidFill>
              <a:srgbClr val="000068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rPr>
                <a:t>Toyese Oyeyemi</a:t>
              </a:r>
              <a:endParaRPr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</p:grpSp>
      <p:grpSp>
        <p:nvGrpSpPr>
          <p:cNvPr id="124" name="Google Shape;124;p24"/>
          <p:cNvGrpSpPr/>
          <p:nvPr/>
        </p:nvGrpSpPr>
        <p:grpSpPr>
          <a:xfrm>
            <a:off x="1229144" y="1150600"/>
            <a:ext cx="1696811" cy="1694600"/>
            <a:chOff x="2858739" y="1164800"/>
            <a:chExt cx="1696811" cy="1694600"/>
          </a:xfrm>
        </p:grpSpPr>
        <p:pic>
          <p:nvPicPr>
            <p:cNvPr id="125" name="Google Shape;125;p24" title="Sonal Batra"/>
            <p:cNvPicPr preferRelativeResize="0"/>
            <p:nvPr/>
          </p:nvPicPr>
          <p:blipFill rotWithShape="1">
            <a:blip r:embed="rId5">
              <a:alphaModFix/>
            </a:blip>
            <a:srcRect b="20483"/>
            <a:stretch/>
          </p:blipFill>
          <p:spPr>
            <a:xfrm>
              <a:off x="2858739" y="1164800"/>
              <a:ext cx="1663800" cy="15714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126" name="Google Shape;126;p24"/>
            <p:cNvSpPr txBox="1"/>
            <p:nvPr/>
          </p:nvSpPr>
          <p:spPr>
            <a:xfrm>
              <a:off x="2858750" y="2551600"/>
              <a:ext cx="1696800" cy="307800"/>
            </a:xfrm>
            <a:prstGeom prst="rect">
              <a:avLst/>
            </a:prstGeom>
            <a:solidFill>
              <a:srgbClr val="000068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rPr>
                <a:t>Sonal Batra</a:t>
              </a:r>
              <a:endParaRPr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</p:grpSp>
      <p:grpSp>
        <p:nvGrpSpPr>
          <p:cNvPr id="127" name="Google Shape;127;p24"/>
          <p:cNvGrpSpPr/>
          <p:nvPr/>
        </p:nvGrpSpPr>
        <p:grpSpPr>
          <a:xfrm>
            <a:off x="3223977" y="1177900"/>
            <a:ext cx="1696800" cy="1667300"/>
            <a:chOff x="5199225" y="1192100"/>
            <a:chExt cx="1696800" cy="1667300"/>
          </a:xfrm>
        </p:grpSpPr>
        <p:pic>
          <p:nvPicPr>
            <p:cNvPr id="128" name="Google Shape;128;p24" title="Leigh Anne Butler"/>
            <p:cNvPicPr preferRelativeResize="0"/>
            <p:nvPr/>
          </p:nvPicPr>
          <p:blipFill rotWithShape="1">
            <a:blip r:embed="rId6">
              <a:alphaModFix/>
            </a:blip>
            <a:srcRect l="10310" t="13066" r="2755"/>
            <a:stretch/>
          </p:blipFill>
          <p:spPr>
            <a:xfrm>
              <a:off x="5215725" y="1192100"/>
              <a:ext cx="1663800" cy="15441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129" name="Google Shape;129;p24"/>
            <p:cNvSpPr txBox="1"/>
            <p:nvPr/>
          </p:nvSpPr>
          <p:spPr>
            <a:xfrm>
              <a:off x="5199225" y="2551600"/>
              <a:ext cx="1696800" cy="307800"/>
            </a:xfrm>
            <a:prstGeom prst="rect">
              <a:avLst/>
            </a:prstGeom>
            <a:solidFill>
              <a:srgbClr val="000068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rPr>
                <a:t>Leigh Anne Butler</a:t>
              </a:r>
              <a:endParaRPr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</p:grpSp>
      <p:grpSp>
        <p:nvGrpSpPr>
          <p:cNvPr id="130" name="Google Shape;130;p24"/>
          <p:cNvGrpSpPr/>
          <p:nvPr/>
        </p:nvGrpSpPr>
        <p:grpSpPr>
          <a:xfrm>
            <a:off x="9272346" y="1166950"/>
            <a:ext cx="1696800" cy="1689200"/>
            <a:chOff x="7572700" y="1170200"/>
            <a:chExt cx="1696800" cy="1689200"/>
          </a:xfrm>
        </p:grpSpPr>
        <p:pic>
          <p:nvPicPr>
            <p:cNvPr id="131" name="Google Shape;131;p24" title="Isabel Chen"/>
            <p:cNvPicPr preferRelativeResize="0"/>
            <p:nvPr/>
          </p:nvPicPr>
          <p:blipFill rotWithShape="1">
            <a:blip r:embed="rId7">
              <a:alphaModFix/>
            </a:blip>
            <a:srcRect t="4238" b="29737"/>
            <a:stretch/>
          </p:blipFill>
          <p:spPr>
            <a:xfrm>
              <a:off x="7589193" y="1170200"/>
              <a:ext cx="1663800" cy="15660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132" name="Google Shape;132;p24"/>
            <p:cNvSpPr txBox="1"/>
            <p:nvPr/>
          </p:nvSpPr>
          <p:spPr>
            <a:xfrm>
              <a:off x="7572700" y="2551600"/>
              <a:ext cx="1696800" cy="307800"/>
            </a:xfrm>
            <a:prstGeom prst="rect">
              <a:avLst/>
            </a:prstGeom>
            <a:solidFill>
              <a:srgbClr val="000068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rm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rPr>
                <a:t>Isabel Chen</a:t>
              </a:r>
              <a:endParaRPr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</p:grpSp>
      <p:grpSp>
        <p:nvGrpSpPr>
          <p:cNvPr id="133" name="Google Shape;133;p24"/>
          <p:cNvGrpSpPr/>
          <p:nvPr/>
        </p:nvGrpSpPr>
        <p:grpSpPr>
          <a:xfrm>
            <a:off x="8277185" y="3052280"/>
            <a:ext cx="1696800" cy="1703900"/>
            <a:chOff x="9958547" y="1155500"/>
            <a:chExt cx="1696800" cy="1703900"/>
          </a:xfrm>
        </p:grpSpPr>
        <p:pic>
          <p:nvPicPr>
            <p:cNvPr id="134" name="Google Shape;134;p24" title="Robert Rock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975047" y="1155500"/>
              <a:ext cx="1663800" cy="15807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135" name="Google Shape;135;p24"/>
            <p:cNvSpPr txBox="1"/>
            <p:nvPr/>
          </p:nvSpPr>
          <p:spPr>
            <a:xfrm>
              <a:off x="9958547" y="2551600"/>
              <a:ext cx="1696800" cy="307800"/>
            </a:xfrm>
            <a:prstGeom prst="rect">
              <a:avLst/>
            </a:prstGeom>
            <a:solidFill>
              <a:srgbClr val="000068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rPr>
                <a:t>Robert Rock</a:t>
              </a:r>
              <a:endParaRPr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</p:grpSp>
      <p:grpSp>
        <p:nvGrpSpPr>
          <p:cNvPr id="136" name="Google Shape;136;p24"/>
          <p:cNvGrpSpPr/>
          <p:nvPr/>
        </p:nvGrpSpPr>
        <p:grpSpPr>
          <a:xfrm>
            <a:off x="10287217" y="3057499"/>
            <a:ext cx="1696800" cy="1698681"/>
            <a:chOff x="1545467" y="2990794"/>
            <a:chExt cx="1696800" cy="1698681"/>
          </a:xfrm>
        </p:grpSpPr>
        <p:pic>
          <p:nvPicPr>
            <p:cNvPr id="137" name="Google Shape;137;p24" title="Edward Salsberg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561967" y="2990794"/>
              <a:ext cx="1663800" cy="15807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138" name="Google Shape;138;p24"/>
            <p:cNvSpPr txBox="1"/>
            <p:nvPr/>
          </p:nvSpPr>
          <p:spPr>
            <a:xfrm>
              <a:off x="1545467" y="4381675"/>
              <a:ext cx="1696800" cy="307800"/>
            </a:xfrm>
            <a:prstGeom prst="rect">
              <a:avLst/>
            </a:prstGeom>
            <a:solidFill>
              <a:srgbClr val="000068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rPr>
                <a:t>Edward Salsberg</a:t>
              </a:r>
              <a:endParaRPr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</p:grpSp>
      <p:grpSp>
        <p:nvGrpSpPr>
          <p:cNvPr id="139" name="Google Shape;139;p24"/>
          <p:cNvGrpSpPr/>
          <p:nvPr/>
        </p:nvGrpSpPr>
        <p:grpSpPr>
          <a:xfrm>
            <a:off x="1046625" y="4908706"/>
            <a:ext cx="1696800" cy="1690506"/>
            <a:chOff x="3938025" y="2990794"/>
            <a:chExt cx="1696800" cy="1690506"/>
          </a:xfrm>
        </p:grpSpPr>
        <p:pic>
          <p:nvPicPr>
            <p:cNvPr id="140" name="Google Shape;140;p24" title="Moira Secrest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3954525" y="2990794"/>
              <a:ext cx="1663800" cy="15807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141" name="Google Shape;141;p24"/>
            <p:cNvSpPr txBox="1"/>
            <p:nvPr/>
          </p:nvSpPr>
          <p:spPr>
            <a:xfrm>
              <a:off x="3938025" y="4373500"/>
              <a:ext cx="1696800" cy="307800"/>
            </a:xfrm>
            <a:prstGeom prst="rect">
              <a:avLst/>
            </a:prstGeom>
            <a:solidFill>
              <a:srgbClr val="000068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rPr>
                <a:t>Moira Secrest</a:t>
              </a:r>
              <a:endParaRPr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</p:grpSp>
      <p:grpSp>
        <p:nvGrpSpPr>
          <p:cNvPr id="142" name="Google Shape;142;p24"/>
          <p:cNvGrpSpPr/>
          <p:nvPr/>
        </p:nvGrpSpPr>
        <p:grpSpPr>
          <a:xfrm>
            <a:off x="4240635" y="3039274"/>
            <a:ext cx="1696800" cy="1716906"/>
            <a:chOff x="6453282" y="2964394"/>
            <a:chExt cx="1696800" cy="1716906"/>
          </a:xfrm>
        </p:grpSpPr>
        <p:pic>
          <p:nvPicPr>
            <p:cNvPr id="143" name="Google Shape;143;p24" title="Maria Martinez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6453282" y="2964394"/>
              <a:ext cx="1696800" cy="16071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144" name="Google Shape;144;p24"/>
            <p:cNvSpPr txBox="1"/>
            <p:nvPr/>
          </p:nvSpPr>
          <p:spPr>
            <a:xfrm>
              <a:off x="6453282" y="4373500"/>
              <a:ext cx="1696800" cy="307800"/>
            </a:xfrm>
            <a:prstGeom prst="rect">
              <a:avLst/>
            </a:prstGeom>
            <a:solidFill>
              <a:srgbClr val="000068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rPr>
                <a:t>Maria Martinez</a:t>
              </a:r>
              <a:endParaRPr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</p:grpSp>
      <p:grpSp>
        <p:nvGrpSpPr>
          <p:cNvPr id="145" name="Google Shape;145;p24"/>
          <p:cNvGrpSpPr/>
          <p:nvPr/>
        </p:nvGrpSpPr>
        <p:grpSpPr>
          <a:xfrm>
            <a:off x="5159488" y="4908706"/>
            <a:ext cx="1696800" cy="1690506"/>
            <a:chOff x="8777625" y="2990794"/>
            <a:chExt cx="1696800" cy="1690506"/>
          </a:xfrm>
        </p:grpSpPr>
        <p:pic>
          <p:nvPicPr>
            <p:cNvPr id="146" name="Google Shape;146;p24" title="Natalie Kirilichin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8794125" y="2990794"/>
              <a:ext cx="1663800" cy="15807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147" name="Google Shape;147;p24"/>
            <p:cNvSpPr txBox="1"/>
            <p:nvPr/>
          </p:nvSpPr>
          <p:spPr>
            <a:xfrm>
              <a:off x="8777625" y="4373500"/>
              <a:ext cx="1696800" cy="307800"/>
            </a:xfrm>
            <a:prstGeom prst="rect">
              <a:avLst/>
            </a:prstGeom>
            <a:solidFill>
              <a:srgbClr val="000068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rPr>
                <a:t>Natalie Kirilichin</a:t>
              </a:r>
              <a:endParaRPr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</p:grpSp>
      <p:grpSp>
        <p:nvGrpSpPr>
          <p:cNvPr id="148" name="Google Shape;148;p24"/>
          <p:cNvGrpSpPr/>
          <p:nvPr/>
        </p:nvGrpSpPr>
        <p:grpSpPr>
          <a:xfrm>
            <a:off x="220572" y="3011701"/>
            <a:ext cx="1696800" cy="1744479"/>
            <a:chOff x="582963" y="4839096"/>
            <a:chExt cx="1696800" cy="1744479"/>
          </a:xfrm>
        </p:grpSpPr>
        <p:pic>
          <p:nvPicPr>
            <p:cNvPr id="149" name="Google Shape;149;p24" title="Finn Dobkin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599463" y="4839096"/>
              <a:ext cx="1663800" cy="15807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150" name="Google Shape;150;p24"/>
            <p:cNvSpPr txBox="1"/>
            <p:nvPr/>
          </p:nvSpPr>
          <p:spPr>
            <a:xfrm>
              <a:off x="582963" y="6275775"/>
              <a:ext cx="1696800" cy="307800"/>
            </a:xfrm>
            <a:prstGeom prst="rect">
              <a:avLst/>
            </a:prstGeom>
            <a:solidFill>
              <a:srgbClr val="000068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rPr>
                <a:t>Finn Dobkin</a:t>
              </a:r>
              <a:endParaRPr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</p:grpSp>
      <p:grpSp>
        <p:nvGrpSpPr>
          <p:cNvPr id="151" name="Google Shape;151;p24"/>
          <p:cNvGrpSpPr/>
          <p:nvPr/>
        </p:nvGrpSpPr>
        <p:grpSpPr>
          <a:xfrm>
            <a:off x="7215919" y="4854733"/>
            <a:ext cx="1696800" cy="1744479"/>
            <a:chOff x="2979175" y="4839096"/>
            <a:chExt cx="1696800" cy="1744479"/>
          </a:xfrm>
        </p:grpSpPr>
        <p:pic>
          <p:nvPicPr>
            <p:cNvPr id="152" name="Google Shape;152;p24" title="Florence Tyler"/>
            <p:cNvPicPr preferRelativeResize="0"/>
            <p:nvPr/>
          </p:nvPicPr>
          <p:blipFill>
            <a:blip r:embed="rId14">
              <a:alphaModFix/>
            </a:blip>
            <a:stretch>
              <a:fillRect/>
            </a:stretch>
          </p:blipFill>
          <p:spPr>
            <a:xfrm>
              <a:off x="2995675" y="4839096"/>
              <a:ext cx="1663800" cy="15807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153" name="Google Shape;153;p24"/>
            <p:cNvSpPr txBox="1"/>
            <p:nvPr/>
          </p:nvSpPr>
          <p:spPr>
            <a:xfrm>
              <a:off x="2979175" y="6275775"/>
              <a:ext cx="1696800" cy="307800"/>
            </a:xfrm>
            <a:prstGeom prst="rect">
              <a:avLst/>
            </a:prstGeom>
            <a:solidFill>
              <a:srgbClr val="000068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rPr>
                <a:t>Florence Tyler</a:t>
              </a:r>
              <a:endParaRPr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</p:grpSp>
      <p:grpSp>
        <p:nvGrpSpPr>
          <p:cNvPr id="154" name="Google Shape;154;p24"/>
          <p:cNvGrpSpPr/>
          <p:nvPr/>
        </p:nvGrpSpPr>
        <p:grpSpPr>
          <a:xfrm>
            <a:off x="2230603" y="3025201"/>
            <a:ext cx="1696800" cy="1730979"/>
            <a:chOff x="5367138" y="4852596"/>
            <a:chExt cx="1696800" cy="1730979"/>
          </a:xfrm>
        </p:grpSpPr>
        <p:pic>
          <p:nvPicPr>
            <p:cNvPr id="155" name="Google Shape;155;p24" title="Samantha Jardy"/>
            <p:cNvPicPr preferRelativeResize="0"/>
            <p:nvPr/>
          </p:nvPicPr>
          <p:blipFill rotWithShape="1">
            <a:blip r:embed="rId15">
              <a:alphaModFix/>
            </a:blip>
            <a:srcRect r="4825"/>
            <a:stretch/>
          </p:blipFill>
          <p:spPr>
            <a:xfrm>
              <a:off x="5375400" y="4852596"/>
              <a:ext cx="1663800" cy="15672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156" name="Google Shape;156;p24"/>
            <p:cNvSpPr txBox="1"/>
            <p:nvPr/>
          </p:nvSpPr>
          <p:spPr>
            <a:xfrm>
              <a:off x="5367138" y="6275775"/>
              <a:ext cx="1696800" cy="307800"/>
            </a:xfrm>
            <a:prstGeom prst="rect">
              <a:avLst/>
            </a:prstGeom>
            <a:solidFill>
              <a:srgbClr val="000068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rPr>
                <a:t>Samantha Hardy</a:t>
              </a:r>
              <a:endParaRPr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</p:grpSp>
      <p:grpSp>
        <p:nvGrpSpPr>
          <p:cNvPr id="157" name="Google Shape;157;p24"/>
          <p:cNvGrpSpPr/>
          <p:nvPr/>
        </p:nvGrpSpPr>
        <p:grpSpPr>
          <a:xfrm>
            <a:off x="5218799" y="1118121"/>
            <a:ext cx="1760700" cy="1727079"/>
            <a:chOff x="7722100" y="4856496"/>
            <a:chExt cx="1760700" cy="1727079"/>
          </a:xfrm>
        </p:grpSpPr>
        <p:pic>
          <p:nvPicPr>
            <p:cNvPr id="158" name="Google Shape;158;p24" title="Jaileessa Casimir"/>
            <p:cNvPicPr preferRelativeResize="0"/>
            <p:nvPr/>
          </p:nvPicPr>
          <p:blipFill rotWithShape="1">
            <a:blip r:embed="rId16">
              <a:alphaModFix/>
            </a:blip>
            <a:srcRect l="21775" t="22863" r="9139"/>
            <a:stretch/>
          </p:blipFill>
          <p:spPr>
            <a:xfrm>
              <a:off x="7755112" y="4856496"/>
              <a:ext cx="1663800" cy="15633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159" name="Google Shape;159;p24"/>
            <p:cNvSpPr txBox="1"/>
            <p:nvPr/>
          </p:nvSpPr>
          <p:spPr>
            <a:xfrm>
              <a:off x="7722100" y="6275775"/>
              <a:ext cx="1760700" cy="307800"/>
            </a:xfrm>
            <a:prstGeom prst="rect">
              <a:avLst/>
            </a:prstGeom>
            <a:solidFill>
              <a:srgbClr val="000068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rPr>
                <a:t>Jaileessa Casimir</a:t>
              </a:r>
              <a:endParaRPr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</p:grpSp>
      <p:grpSp>
        <p:nvGrpSpPr>
          <p:cNvPr id="160" name="Google Shape;160;p24"/>
          <p:cNvGrpSpPr/>
          <p:nvPr/>
        </p:nvGrpSpPr>
        <p:grpSpPr>
          <a:xfrm>
            <a:off x="9272350" y="4872133"/>
            <a:ext cx="1696800" cy="1727079"/>
            <a:chOff x="10110050" y="4856496"/>
            <a:chExt cx="1696800" cy="1727079"/>
          </a:xfrm>
        </p:grpSpPr>
        <p:pic>
          <p:nvPicPr>
            <p:cNvPr id="161" name="Google Shape;161;p24" title="Katie Webster"/>
            <p:cNvPicPr preferRelativeResize="0"/>
            <p:nvPr/>
          </p:nvPicPr>
          <p:blipFill rotWithShape="1">
            <a:blip r:embed="rId17">
              <a:alphaModFix/>
            </a:blip>
            <a:srcRect b="21017"/>
            <a:stretch/>
          </p:blipFill>
          <p:spPr>
            <a:xfrm>
              <a:off x="10134824" y="4856496"/>
              <a:ext cx="1663800" cy="15633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162" name="Google Shape;162;p24"/>
            <p:cNvSpPr txBox="1"/>
            <p:nvPr/>
          </p:nvSpPr>
          <p:spPr>
            <a:xfrm>
              <a:off x="10110050" y="6275775"/>
              <a:ext cx="1696800" cy="307800"/>
            </a:xfrm>
            <a:prstGeom prst="rect">
              <a:avLst/>
            </a:prstGeom>
            <a:solidFill>
              <a:srgbClr val="000068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rPr>
                <a:t>Katie Webster</a:t>
              </a:r>
              <a:endParaRPr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</p:grpSp>
      <p:grpSp>
        <p:nvGrpSpPr>
          <p:cNvPr id="163" name="Google Shape;163;p24"/>
          <p:cNvGrpSpPr/>
          <p:nvPr/>
        </p:nvGrpSpPr>
        <p:grpSpPr>
          <a:xfrm>
            <a:off x="3103056" y="4904250"/>
            <a:ext cx="1696800" cy="1694963"/>
            <a:chOff x="7506663" y="1434788"/>
            <a:chExt cx="1696800" cy="1694963"/>
          </a:xfrm>
        </p:grpSpPr>
        <p:pic>
          <p:nvPicPr>
            <p:cNvPr id="164" name="Google Shape;164;p24" title="Jamar Slocum"/>
            <p:cNvPicPr preferRelativeResize="0"/>
            <p:nvPr/>
          </p:nvPicPr>
          <p:blipFill>
            <a:blip r:embed="rId18">
              <a:alphaModFix/>
            </a:blip>
            <a:stretch>
              <a:fillRect/>
            </a:stretch>
          </p:blipFill>
          <p:spPr>
            <a:xfrm>
              <a:off x="7573263" y="1434788"/>
              <a:ext cx="1563600" cy="15636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165" name="Google Shape;165;p24"/>
            <p:cNvSpPr txBox="1"/>
            <p:nvPr/>
          </p:nvSpPr>
          <p:spPr>
            <a:xfrm>
              <a:off x="7506663" y="2821950"/>
              <a:ext cx="1696800" cy="307800"/>
            </a:xfrm>
            <a:prstGeom prst="rect">
              <a:avLst/>
            </a:prstGeom>
            <a:solidFill>
              <a:srgbClr val="000068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rm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rPr>
                <a:t>Jamar Slocum</a:t>
              </a:r>
              <a:endParaRPr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</p:grpSp>
      <p:grpSp>
        <p:nvGrpSpPr>
          <p:cNvPr id="166" name="Google Shape;166;p24"/>
          <p:cNvGrpSpPr/>
          <p:nvPr/>
        </p:nvGrpSpPr>
        <p:grpSpPr>
          <a:xfrm>
            <a:off x="7277518" y="1177200"/>
            <a:ext cx="1696800" cy="1668700"/>
            <a:chOff x="7704193" y="1461050"/>
            <a:chExt cx="1696800" cy="1668700"/>
          </a:xfrm>
        </p:grpSpPr>
        <p:pic>
          <p:nvPicPr>
            <p:cNvPr id="167" name="Google Shape;167;p24" title="Candice Chen"/>
            <p:cNvPicPr preferRelativeResize="0"/>
            <p:nvPr/>
          </p:nvPicPr>
          <p:blipFill>
            <a:blip r:embed="rId19">
              <a:alphaModFix/>
            </a:blip>
            <a:stretch>
              <a:fillRect/>
            </a:stretch>
          </p:blipFill>
          <p:spPr>
            <a:xfrm>
              <a:off x="7784450" y="1461050"/>
              <a:ext cx="1536300" cy="15363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168" name="Google Shape;168;p24"/>
            <p:cNvSpPr txBox="1"/>
            <p:nvPr/>
          </p:nvSpPr>
          <p:spPr>
            <a:xfrm>
              <a:off x="7704193" y="2821950"/>
              <a:ext cx="1696800" cy="307800"/>
            </a:xfrm>
            <a:prstGeom prst="rect">
              <a:avLst/>
            </a:prstGeom>
            <a:solidFill>
              <a:srgbClr val="000068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rm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rPr>
                <a:t>Candice Chen</a:t>
              </a:r>
              <a:endParaRPr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74" name="Google Shape;174;p25"/>
          <p:cNvSpPr txBox="1"/>
          <p:nvPr/>
        </p:nvSpPr>
        <p:spPr>
          <a:xfrm>
            <a:off x="757250" y="2119806"/>
            <a:ext cx="11020500" cy="25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00068"/>
                </a:solidFill>
                <a:latin typeface="Rubik"/>
                <a:ea typeface="Rubik"/>
                <a:cs typeface="Rubik"/>
                <a:sym typeface="Rubik"/>
              </a:rPr>
              <a:t>Social Mission Alliance</a:t>
            </a:r>
            <a:endParaRPr sz="4800">
              <a:solidFill>
                <a:srgbClr val="000068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00068"/>
                </a:solidFill>
                <a:latin typeface="Rubik"/>
                <a:ea typeface="Rubik"/>
                <a:cs typeface="Rubik"/>
                <a:sym typeface="Rubik"/>
              </a:rPr>
              <a:t>Programs &amp; Initiatives</a:t>
            </a:r>
            <a:endParaRPr sz="4800">
              <a:solidFill>
                <a:srgbClr val="000068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00068"/>
                </a:solidFill>
                <a:latin typeface="Rubik"/>
                <a:ea typeface="Rubik"/>
                <a:cs typeface="Rubik"/>
                <a:sym typeface="Rubik"/>
              </a:rPr>
              <a:t>Research →  Advocacy</a:t>
            </a:r>
            <a:endParaRPr sz="4800">
              <a:solidFill>
                <a:srgbClr val="000068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3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p26" descr="1. Research, including Social Mission Metrics Initiative, Health Workforce Diversity Initiative, Social Mission Research Agenda, and Social Mission Climate Audits. &#10;2. Practice, including spotlighting, technical assistance, resource pages, emerging practice repository, learning collaboratives, and toolkits/operating manual.&#10;&#10;3. Mobilizing, including the conference, student assembly, fellowship programs, allies and partnerships, and ambassadors. &#10;&#10;4. Policy, including accreditation influence and policy responses" title="Core Strategic Functi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800" y="326925"/>
            <a:ext cx="11332425" cy="602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3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27"/>
          <p:cNvSpPr txBox="1"/>
          <p:nvPr/>
        </p:nvSpPr>
        <p:spPr>
          <a:xfrm>
            <a:off x="742950" y="1905506"/>
            <a:ext cx="110205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00068"/>
                </a:solidFill>
                <a:latin typeface="Rubik"/>
                <a:ea typeface="Rubik"/>
                <a:cs typeface="Rubik"/>
                <a:sym typeface="Rubik"/>
              </a:rPr>
              <a:t>Social Mission Research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68"/>
                </a:solidFill>
                <a:latin typeface="Rubik"/>
                <a:ea typeface="Rubik"/>
                <a:cs typeface="Rubik"/>
                <a:sym typeface="Rubik"/>
              </a:rPr>
              <a:t>Meg Ziemann, Research Scientist at the 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68"/>
                </a:solidFill>
                <a:latin typeface="Rubik"/>
                <a:ea typeface="Rubik"/>
                <a:cs typeface="Rubik"/>
                <a:sym typeface="Rubik"/>
              </a:rPr>
              <a:t>Fitzhugh Mullan Institute for Health Workforce Equity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3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p28" descr="Theory of change containing steps of pre admissions interventions, education and training, social mission practice, and health equity. Factors to consider include R/E, Social Economic Status, and Rural diversity for pre-admissions interventions. Factors to consider for education and training include knowledge, attitude, and skills. All leading to theoretical health equity" title="Social mission theory of chan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125" y="403225"/>
            <a:ext cx="9196298" cy="605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3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Google Shape;201;p29" title="Screenshot of paper titled Advancing Social Mission Research: A Call to Acti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5413" y="204737"/>
            <a:ext cx="4501176" cy="644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566</Words>
  <Application>Microsoft Office PowerPoint</Application>
  <PresentationFormat>Widescreen</PresentationFormat>
  <Paragraphs>128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Rubik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Webster, Katie</cp:lastModifiedBy>
  <cp:revision>1</cp:revision>
  <dcterms:modified xsi:type="dcterms:W3CDTF">2023-01-20T00:46:53Z</dcterms:modified>
</cp:coreProperties>
</file>